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68" r:id="rId4"/>
    <p:sldId id="257" r:id="rId5"/>
    <p:sldId id="258" r:id="rId6"/>
    <p:sldId id="260" r:id="rId7"/>
    <p:sldId id="262" r:id="rId8"/>
    <p:sldId id="263" r:id="rId9"/>
    <p:sldId id="264" r:id="rId10"/>
    <p:sldId id="266" r:id="rId11"/>
    <p:sldId id="267"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27252212-F3CA-4BCD-AF6B-4B7E7E3F9079}" type="datetimeFigureOut">
              <a:rPr lang="ru-RU" smtClean="0"/>
              <a:t>19.03.2012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F4B324C6-5A8D-4317-93C3-1C8C7FDDE6E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252212-F3CA-4BCD-AF6B-4B7E7E3F9079}" type="datetimeFigureOut">
              <a:rPr lang="ru-RU" smtClean="0"/>
              <a:t>19.03.2012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252212-F3CA-4BCD-AF6B-4B7E7E3F9079}" type="datetimeFigureOut">
              <a:rPr lang="ru-RU" smtClean="0"/>
              <a:t>19.03.2012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252212-F3CA-4BCD-AF6B-4B7E7E3F9079}" type="datetimeFigureOut">
              <a:rPr lang="ru-RU" smtClean="0"/>
              <a:t>19.03.2012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7252212-F3CA-4BCD-AF6B-4B7E7E3F9079}" type="datetimeFigureOut">
              <a:rPr lang="ru-RU" smtClean="0"/>
              <a:t>19.03.2012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4B324C6-5A8D-4317-93C3-1C8C7FDDE6E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7252212-F3CA-4BCD-AF6B-4B7E7E3F9079}" type="datetimeFigureOut">
              <a:rPr lang="ru-RU" smtClean="0"/>
              <a:t>19.03.2012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252212-F3CA-4BCD-AF6B-4B7E7E3F9079}" type="datetimeFigureOut">
              <a:rPr lang="ru-RU" smtClean="0"/>
              <a:t>19.03.2012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7252212-F3CA-4BCD-AF6B-4B7E7E3F9079}" type="datetimeFigureOut">
              <a:rPr lang="ru-RU" smtClean="0"/>
              <a:t>19.03.2012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7252212-F3CA-4BCD-AF6B-4B7E7E3F9079}" type="datetimeFigureOut">
              <a:rPr lang="ru-RU" smtClean="0"/>
              <a:t>19.03.2012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7252212-F3CA-4BCD-AF6B-4B7E7E3F9079}" type="datetimeFigureOut">
              <a:rPr lang="ru-RU" smtClean="0"/>
              <a:t>19.03.2012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4B324C6-5A8D-4317-93C3-1C8C7FDDE6E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7252212-F3CA-4BCD-AF6B-4B7E7E3F9079}" type="datetimeFigureOut">
              <a:rPr lang="ru-RU" smtClean="0"/>
              <a:t>19.03.2012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F4B324C6-5A8D-4317-93C3-1C8C7FDDE6ED}"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252212-F3CA-4BCD-AF6B-4B7E7E3F9079}" type="datetimeFigureOut">
              <a:rPr lang="ru-RU" smtClean="0"/>
              <a:t>19.03.2012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B324C6-5A8D-4317-93C3-1C8C7FDDE6ED}"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yandex.ru/yandsearch?p=14&amp;text=%D1%81%D0%B5%D0%BC%D0%B5%D0%B9%D1%81%D1%82%D0%B2%D0%BE%20%D1%80%D0%BE%D0%B7%D0%BE%D0%B2%D1%8B%D0%B5%20%20%D0%B2%20%D0%BA%D0%B0%D1%80%D1%82%D0%B8%D0%BD%D0%BA%D0%B0%D1%85&amp;noreask=1&amp;img_url=www.plantarium.ru/dat/img/1/11/112841_72fdd285.jpg&amp;rpt=simage&amp;lr=7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yandex.ru/yandsearch?p=1&amp;text=%D1%81%D0%B5%D0%BC%D0%B5%D0%B9%D1%81%D1%82%D0%B2%D0%BE%20%D0%B6%D0%B8%D0%BC%D0%BE%D0%BB%D0%BE%D1%81%D1%82%D0%BD%D1%8B%D0%B5%20%20%D0%B2%20%D0%BA%D0%B0%D1%80%D1%82%D0%B8%D0%BD%D0%BA%D0%B0%D1%85&amp;noreask=1&amp;img_url=dic.academic.ru/pictures/enc_biology/plants/5_2-tablitsa_52.jpg&amp;rpt=simage&amp;lr=74"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yandex.ru/yandsearch?p=4&amp;text=%D1%81%D0%B5%D0%BC%D0%B5%D0%B9%D1%81%D1%82%D0%B2%D0%BE%20%D1%81%D0%BE%D1%81%D0%BD%D0%BE%D0%B2%D1%8B%D0%B5%20%D0%B2%20%D0%BA%D0%B0%D1%80%D1%82%D0%B8%D0%BD%D0%BA%D0%B0%D1%85&amp;img_url=nstur.narod.ru/natures/foto/el.jpg&amp;rpt=simage&amp;noreask=1&amp;lr=74"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yandex.ru/yandsearch?p=4&amp;text=%D1%81%D0%B5%D0%BC%D0%B5%D0%B9%D1%81%D1%82%D0%B2%D0%BE%20%D0%BA%D0%B8%D0%BF%D0%B0%D1%80%D0%B8%D1%81%D0%BE%D0%B2%D1%8B%D0%B5%20%D0%B2%20%D0%BA%D0%B0%D1%80%D1%82%D0%B8%D0%BD%D0%BA%D0%B0%D1%85&amp;img_url=www.floranimal.ru/orders/5578.jpg&amp;rpt=simage&amp;noreask=1&amp;lr=74"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yandex.ru/yandsearch?p=1&amp;text=%D1%81%D0%B5%D0%BC%D0%B5%D0%B9%D1%81%D1%82%D0%B2%D0%BE%20%D0%B8%D0%B2%D0%BE%D0%B2%D1%8B%D0%B5%20%20%D0%B2%20%D0%BA%D0%B0%D1%80%D1%82%D0%B8%D0%BD%D0%BA%D0%B0%D1%85&amp;img_url=s003.radikal.ru/i204/1010/b2/727b3f8c01b4.jpg&amp;rpt=simage&amp;noreask=1&amp;lr=74"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yandex.ru/yandsearch?p=8&amp;text=%D1%81%D0%B5%D0%BC%D0%B5%D0%B9%D1%81%D1%82%D0%B2%D0%BE%20%D0%B1%D0%B5%D1%80%D0%B5%D0%B7%D0%BE%D0%B2%D1%8B%D0%B5%20%20%20%D0%B2%20%D0%BA%D0%B0%D1%80%D1%82%D0%B8%D0%BD%D0%BA%D0%B0%D1%85&amp;img_url=www.humus-m.ru/published/publicdata/MKMGR/attachments/SC/images/mkmgr_bereyza.jpg&amp;rpt=simage&amp;noreask=1&amp;lr=74"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WordArt 2"/>
          <p:cNvSpPr>
            <a:spLocks noChangeArrowheads="1" noChangeShapeType="1" noTextEdit="1"/>
          </p:cNvSpPr>
          <p:nvPr/>
        </p:nvSpPr>
        <p:spPr bwMode="auto">
          <a:xfrm>
            <a:off x="2285984" y="500042"/>
            <a:ext cx="5029200" cy="695325"/>
          </a:xfrm>
          <a:prstGeom prst="rect">
            <a:avLst/>
          </a:prstGeom>
        </p:spPr>
        <p:txBody>
          <a:bodyPr wrap="none" fromWordArt="1">
            <a:prstTxWarp prst="textPlain">
              <a:avLst>
                <a:gd name="adj" fmla="val 50000"/>
              </a:avLst>
            </a:prstTxWarp>
          </a:bodyPr>
          <a:lstStyle/>
          <a:p>
            <a:pPr algn="ctr" rtl="0"/>
            <a:r>
              <a:rPr lang="ru-RU" sz="3600" kern="10" spc="0" dirty="0" err="1"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rPr>
              <a:t>Подпроект</a:t>
            </a:r>
            <a:endParaRPr lang="ru-RU" sz="3600" kern="10" spc="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a:cs typeface="Arial"/>
            </a:endParaRPr>
          </a:p>
        </p:txBody>
      </p:sp>
      <p:sp>
        <p:nvSpPr>
          <p:cNvPr id="1025" name="WordArt 1"/>
          <p:cNvSpPr>
            <a:spLocks noChangeArrowheads="1" noChangeShapeType="1" noTextEdit="1"/>
          </p:cNvSpPr>
          <p:nvPr/>
        </p:nvSpPr>
        <p:spPr bwMode="auto">
          <a:xfrm>
            <a:off x="1785918" y="1609725"/>
            <a:ext cx="5857916" cy="1176333"/>
          </a:xfrm>
          <a:prstGeom prst="rect">
            <a:avLst/>
          </a:prstGeom>
        </p:spPr>
        <p:txBody>
          <a:bodyPr wrap="none" fromWordArt="1">
            <a:prstTxWarp prst="textPlain">
              <a:avLst>
                <a:gd name="adj" fmla="val 50000"/>
              </a:avLst>
            </a:prstTxWarp>
          </a:bodyPr>
          <a:lstStyle/>
          <a:p>
            <a:pPr algn="ctr" rtl="0"/>
            <a:r>
              <a:rPr lang="ru-RU" sz="36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Школьный  дендрарий </a:t>
            </a:r>
            <a:endParaRPr lang="ru-RU" sz="36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28" name="Rectangle 4"/>
          <p:cNvSpPr>
            <a:spLocks noChangeArrowheads="1"/>
          </p:cNvSpPr>
          <p:nvPr/>
        </p:nvSpPr>
        <p:spPr bwMode="auto">
          <a:xfrm>
            <a:off x="0" y="11525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1029" name="Rectangle 5"/>
          <p:cNvSpPr>
            <a:spLocks noChangeArrowheads="1"/>
          </p:cNvSpPr>
          <p:nvPr/>
        </p:nvSpPr>
        <p:spPr bwMode="auto">
          <a:xfrm>
            <a:off x="0" y="27622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pic>
        <p:nvPicPr>
          <p:cNvPr id="7" name="Рисунок 6" descr="F:\фото школа\100_1564.jpg"/>
          <p:cNvPicPr/>
          <p:nvPr/>
        </p:nvPicPr>
        <p:blipFill>
          <a:blip r:embed="rId2"/>
          <a:srcRect b="12994"/>
          <a:stretch>
            <a:fillRect/>
          </a:stretch>
        </p:blipFill>
        <p:spPr bwMode="auto">
          <a:xfrm>
            <a:off x="1571604" y="2857496"/>
            <a:ext cx="6357982" cy="31689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5.Семейство </a:t>
            </a:r>
            <a:r>
              <a:rPr lang="ru-RU" b="1" dirty="0" err="1"/>
              <a:t>Розовые</a:t>
            </a:r>
            <a:r>
              <a:rPr lang="ru-RU" dirty="0"/>
              <a:t/>
            </a:r>
            <a:br>
              <a:rPr lang="ru-RU" dirty="0"/>
            </a:br>
            <a:endParaRPr lang="ru-RU" dirty="0"/>
          </a:p>
        </p:txBody>
      </p:sp>
      <p:sp>
        <p:nvSpPr>
          <p:cNvPr id="3" name="Содержимое 2"/>
          <p:cNvSpPr>
            <a:spLocks noGrp="1"/>
          </p:cNvSpPr>
          <p:nvPr>
            <p:ph sz="half" idx="1"/>
          </p:nvPr>
        </p:nvSpPr>
        <p:spPr/>
        <p:txBody>
          <a:bodyPr/>
          <a:lstStyle/>
          <a:p>
            <a:r>
              <a:rPr lang="ru-RU" dirty="0"/>
              <a:t>Рябинник</a:t>
            </a:r>
          </a:p>
          <a:p>
            <a:r>
              <a:rPr lang="ru-RU" dirty="0"/>
              <a:t>Рябина</a:t>
            </a:r>
          </a:p>
          <a:p>
            <a:r>
              <a:rPr lang="ru-RU" dirty="0"/>
              <a:t>Боярышник</a:t>
            </a:r>
          </a:p>
          <a:p>
            <a:r>
              <a:rPr lang="ru-RU" dirty="0"/>
              <a:t>Черемуха</a:t>
            </a:r>
          </a:p>
          <a:p>
            <a:pPr>
              <a:buNone/>
            </a:pPr>
            <a:endParaRPr lang="ru-RU" dirty="0"/>
          </a:p>
        </p:txBody>
      </p:sp>
      <p:pic>
        <p:nvPicPr>
          <p:cNvPr id="5" name="Содержимое 4" descr="http://im4-tub-ru.yandex.net/i?id=404257811-50-72">
            <a:hlinkClick r:id="rId2"/>
          </p:cNvPr>
          <p:cNvPicPr preferRelativeResize="0">
            <a:picLocks noGrp="1" noChangeAspect="1"/>
          </p:cNvPicPr>
          <p:nvPr>
            <p:ph sz="half" idx="2"/>
          </p:nvPr>
        </p:nvPicPr>
        <p:blipFill>
          <a:blip r:embed="rId3"/>
          <a:srcRect/>
          <a:stretch>
            <a:fillRect/>
          </a:stretch>
        </p:blipFill>
        <p:spPr bwMode="auto">
          <a:xfrm>
            <a:off x="3643306" y="2357430"/>
            <a:ext cx="4429156" cy="2952771"/>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6.Семейство </a:t>
            </a:r>
            <a:r>
              <a:rPr lang="ru-RU" b="1" dirty="0"/>
              <a:t>Жимолостные</a:t>
            </a:r>
            <a:r>
              <a:rPr lang="ru-RU" dirty="0"/>
              <a:t/>
            </a:r>
            <a:br>
              <a:rPr lang="ru-RU" dirty="0"/>
            </a:br>
            <a:endParaRPr lang="ru-RU" dirty="0"/>
          </a:p>
        </p:txBody>
      </p:sp>
      <p:sp>
        <p:nvSpPr>
          <p:cNvPr id="3" name="Содержимое 2"/>
          <p:cNvSpPr>
            <a:spLocks noGrp="1"/>
          </p:cNvSpPr>
          <p:nvPr>
            <p:ph sz="half" idx="1"/>
          </p:nvPr>
        </p:nvSpPr>
        <p:spPr/>
        <p:txBody>
          <a:bodyPr/>
          <a:lstStyle/>
          <a:p>
            <a:r>
              <a:rPr lang="ru-RU" dirty="0"/>
              <a:t>Жимолость</a:t>
            </a:r>
          </a:p>
          <a:p>
            <a:r>
              <a:rPr lang="ru-RU" dirty="0"/>
              <a:t>Бузина</a:t>
            </a:r>
          </a:p>
          <a:p>
            <a:endParaRPr lang="ru-RU" dirty="0"/>
          </a:p>
        </p:txBody>
      </p:sp>
      <p:pic>
        <p:nvPicPr>
          <p:cNvPr id="5" name="Содержимое 4" descr="http://im6-tub-ru.yandex.net/i?id=92720119-18-72">
            <a:hlinkClick r:id="rId2"/>
          </p:cNvPr>
          <p:cNvPicPr>
            <a:picLocks noGrp="1"/>
          </p:cNvPicPr>
          <p:nvPr>
            <p:ph sz="half" idx="2"/>
          </p:nvPr>
        </p:nvPicPr>
        <p:blipFill>
          <a:blip r:embed="rId3"/>
          <a:srcRect r="1695" b="10663"/>
          <a:stretch>
            <a:fillRect/>
          </a:stretch>
        </p:blipFill>
        <p:spPr bwMode="auto">
          <a:xfrm>
            <a:off x="4500562" y="1785926"/>
            <a:ext cx="3226439" cy="36147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dirty="0" smtClean="0">
                <a:solidFill>
                  <a:schemeClr val="accent2">
                    <a:lumMod val="50000"/>
                  </a:schemeClr>
                </a:solidFill>
              </a:rPr>
              <a:t> </a:t>
            </a:r>
            <a:r>
              <a:rPr lang="ru-RU" b="1" dirty="0" smtClean="0">
                <a:solidFill>
                  <a:schemeClr val="accent2">
                    <a:lumMod val="50000"/>
                  </a:schemeClr>
                </a:solidFill>
              </a:rPr>
              <a:t>        Перспективы </a:t>
            </a:r>
            <a:r>
              <a:rPr lang="ru-RU" b="1" dirty="0">
                <a:solidFill>
                  <a:schemeClr val="accent2">
                    <a:lumMod val="50000"/>
                  </a:schemeClr>
                </a:solidFill>
              </a:rPr>
              <a:t>проекта </a:t>
            </a:r>
            <a:r>
              <a:rPr lang="ru-RU" dirty="0">
                <a:solidFill>
                  <a:schemeClr val="accent2">
                    <a:lumMod val="50000"/>
                  </a:schemeClr>
                </a:solidFill>
              </a:rPr>
              <a:t/>
            </a:r>
            <a:br>
              <a:rPr lang="ru-RU" dirty="0">
                <a:solidFill>
                  <a:schemeClr val="accent2">
                    <a:lumMod val="50000"/>
                  </a:schemeClr>
                </a:solidFill>
              </a:rPr>
            </a:br>
            <a:endParaRPr lang="ru-RU" dirty="0">
              <a:solidFill>
                <a:schemeClr val="accent2">
                  <a:lumMod val="50000"/>
                </a:schemeClr>
              </a:solidFill>
            </a:endParaRPr>
          </a:p>
        </p:txBody>
      </p:sp>
      <p:sp>
        <p:nvSpPr>
          <p:cNvPr id="5" name="Содержимое 4"/>
          <p:cNvSpPr>
            <a:spLocks noGrp="1"/>
          </p:cNvSpPr>
          <p:nvPr>
            <p:ph idx="1"/>
          </p:nvPr>
        </p:nvSpPr>
        <p:spPr>
          <a:xfrm>
            <a:off x="428596" y="1500174"/>
            <a:ext cx="8229600" cy="4389120"/>
          </a:xfrm>
        </p:spPr>
        <p:txBody>
          <a:bodyPr>
            <a:normAutofit fontScale="85000" lnSpcReduction="20000"/>
          </a:bodyPr>
          <a:lstStyle/>
          <a:p>
            <a:r>
              <a:rPr lang="ru-RU" dirty="0"/>
              <a:t>Проект рассчитан на 5 лет. С каждым годом количество видов деревьев и кустарников увеличивается. Посадка новых насаждений, сохранение, уход, уборка мусора, содержание дендрария и школьного двора в надлежащем виде требуют постоянных усилий со стороны учащихся, педагогов, администрации, родителей, творческой группы. Продолжается учебная исследовательская работа по систематизации растений, созданию гербариев, картотеки, фотоальбомов. Планируется создание новых цветников, малых архитектурных форм, ограждения, входных ворот. Для учащихся, педагогов расширяются возможности для проведения учебной практической деятельности в рамках общеобразовательных программ и дополнительного образования. Для жителей микрорайона школьный дендрарий является зеленой экологической зоной в сельской местности.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785794"/>
            <a:ext cx="8572560"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FF"/>
                </a:solidFill>
                <a:effectLst/>
                <a:latin typeface="Arial" pitchFamily="34" charset="0"/>
                <a:ea typeface="Times New Roman" pitchFamily="18" charset="0"/>
              </a:rPr>
              <a:t>                       </a:t>
            </a:r>
            <a:r>
              <a:rPr kumimoji="0" lang="ru-RU" sz="3200" b="1" i="0" u="none" strike="noStrike" cap="none" normalizeH="0" baseline="0" dirty="0" smtClean="0">
                <a:ln>
                  <a:noFill/>
                </a:ln>
                <a:solidFill>
                  <a:schemeClr val="accent2">
                    <a:lumMod val="50000"/>
                  </a:schemeClr>
                </a:solidFill>
                <a:effectLst/>
                <a:latin typeface="Arial" pitchFamily="34" charset="0"/>
                <a:ea typeface="Times New Roman" pitchFamily="18" charset="0"/>
              </a:rPr>
              <a:t>Актуальность</a:t>
            </a:r>
            <a:endParaRPr kumimoji="0" lang="ru-RU" sz="1600" b="0" i="0" u="none" strike="noStrike" cap="none" normalizeH="0" baseline="0" dirty="0" smtClean="0">
              <a:ln>
                <a:noFill/>
              </a:ln>
              <a:solidFill>
                <a:schemeClr val="accent2">
                  <a:lumMod val="5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rPr>
              <a:t>            </a:t>
            </a:r>
            <a:endParaRPr kumimoji="0" lang="ru-RU"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ru-RU" sz="1600" b="0" i="0" u="none" strike="noStrike" cap="none" normalizeH="0" baseline="0" dirty="0" smtClean="0">
                <a:ln>
                  <a:noFill/>
                </a:ln>
                <a:solidFill>
                  <a:schemeClr val="tx1"/>
                </a:solidFill>
                <a:effectLst/>
                <a:latin typeface="Arial" pitchFamily="34" charset="0"/>
                <a:ea typeface="Times New Roman" pitchFamily="18" charset="0"/>
              </a:rPr>
              <a:t>Сегодня как никогда остро стоит вопрос о необходимости изменения преподавания биологии, и в частности экологии, в школе. </a:t>
            </a:r>
            <a:r>
              <a:rPr kumimoji="0" lang="ru-RU" sz="1600" b="1" i="0" u="none" strike="noStrike" cap="none" normalizeH="0" baseline="0" dirty="0" smtClean="0">
                <a:ln>
                  <a:noFill/>
                </a:ln>
                <a:solidFill>
                  <a:schemeClr val="tx1"/>
                </a:solidFill>
                <a:effectLst>
                  <a:outerShdw blurRad="38100" dist="38100" dir="2700000" algn="tl">
                    <a:srgbClr val="C0C0C0"/>
                  </a:outerShdw>
                </a:effectLst>
                <a:latin typeface="Arial" pitchFamily="34" charset="0"/>
                <a:ea typeface="Times New Roman" pitchFamily="18" charset="0"/>
              </a:rPr>
              <a:t>  </a:t>
            </a:r>
            <a:r>
              <a:rPr kumimoji="0" lang="ru-RU" sz="1600" b="0" i="0" u="none" strike="noStrike" cap="none" normalizeH="0" baseline="0" dirty="0" smtClean="0">
                <a:ln>
                  <a:noFill/>
                </a:ln>
                <a:solidFill>
                  <a:schemeClr val="tx1"/>
                </a:solidFill>
                <a:effectLst/>
                <a:latin typeface="Arial" pitchFamily="34" charset="0"/>
                <a:ea typeface="Times New Roman" pitchFamily="18" charset="0"/>
              </a:rPr>
              <a:t>Биологию невозможно изучать только за партой  Чтобы сформировать определенный объем знаний по биологии, но и способствовать приобретению навыков научного анализа , проведения полевых опытов наиболее эффективно объяснение путем практического обучения  на учебно-опытном участке. </a:t>
            </a: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rPr>
              <a:t>Наш дендрарий не отличается разнообразием, имеется много свободной площади для  посадки деревьев. Поэтому возникла острая необходимость создания </a:t>
            </a: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rPr>
              <a:t> зеленой зоны, «Школьного дендрария»,  где могли бы изучать растения, заниматься  исследовательскими работами, отдыхать  и вести  учебно-полевую практику.</a:t>
            </a:r>
            <a:endParaRPr kumimoji="0" lang="ru-RU" sz="1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rPr>
              <a:t>           На 0, 5 га земли расположен малый ботанический сад.  Имеется дендрологический участок, в котором  </a:t>
            </a:r>
            <a:r>
              <a:rPr kumimoji="0" lang="ru-RU" sz="1600" b="0" i="0" u="none" strike="noStrike" cap="none" normalizeH="0" baseline="0" dirty="0" smtClean="0">
                <a:ln>
                  <a:noFill/>
                </a:ln>
                <a:solidFill>
                  <a:srgbClr val="000000"/>
                </a:solidFill>
                <a:effectLst/>
                <a:latin typeface="Arial" pitchFamily="34" charset="0"/>
                <a:ea typeface="Times New Roman" pitchFamily="18" charset="0"/>
              </a:rPr>
              <a:t>посажены 85  деревьев:25 лиственниц, 20 сосен, 40 берёз. </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b="1" dirty="0" smtClean="0"/>
              <a:t>            </a:t>
            </a:r>
            <a:r>
              <a:rPr lang="ru-RU" b="1" dirty="0" smtClean="0">
                <a:solidFill>
                  <a:schemeClr val="accent2">
                    <a:lumMod val="50000"/>
                  </a:schemeClr>
                </a:solidFill>
              </a:rPr>
              <a:t>История </a:t>
            </a:r>
            <a:r>
              <a:rPr lang="ru-RU" b="1" dirty="0">
                <a:solidFill>
                  <a:schemeClr val="accent2">
                    <a:lumMod val="50000"/>
                  </a:schemeClr>
                </a:solidFill>
              </a:rPr>
              <a:t>проекта </a:t>
            </a:r>
            <a:r>
              <a:rPr lang="ru-RU" dirty="0">
                <a:solidFill>
                  <a:schemeClr val="accent2">
                    <a:lumMod val="50000"/>
                  </a:schemeClr>
                </a:solidFill>
              </a:rPr>
              <a:t/>
            </a:r>
            <a:br>
              <a:rPr lang="ru-RU" dirty="0">
                <a:solidFill>
                  <a:schemeClr val="accent2">
                    <a:lumMod val="50000"/>
                  </a:schemeClr>
                </a:solidFill>
              </a:rPr>
            </a:br>
            <a:endParaRPr lang="ru-RU" dirty="0">
              <a:solidFill>
                <a:schemeClr val="accent2">
                  <a:lumMod val="50000"/>
                </a:schemeClr>
              </a:solidFill>
            </a:endParaRPr>
          </a:p>
        </p:txBody>
      </p:sp>
      <p:sp>
        <p:nvSpPr>
          <p:cNvPr id="6" name="Содержимое 5"/>
          <p:cNvSpPr>
            <a:spLocks noGrp="1"/>
          </p:cNvSpPr>
          <p:nvPr>
            <p:ph idx="1"/>
          </p:nvPr>
        </p:nvSpPr>
        <p:spPr/>
        <p:txBody>
          <a:bodyPr>
            <a:normAutofit fontScale="92500" lnSpcReduction="20000"/>
          </a:bodyPr>
          <a:lstStyle/>
          <a:p>
            <a:r>
              <a:rPr lang="ru-RU" dirty="0"/>
              <a:t>Дендрарий – это участок, где в открытом грунте культивируются различные виды деревьев, кустарников и растений. На  участке высажены первые деревья и кустарники. С каждым годом количество древесных растений местной флоры увеличивалось. Уход за насаждениями, благоустройство школьного двора является неотъемлемой составляющей всей деятельности школы. Впоследствии, было решено целенаправленно создавать на пришкольном участке дендрарий, высаживая разные виды деревьев и кустарников, произрастающих на территории </a:t>
            </a:r>
            <a:r>
              <a:rPr lang="ru-RU" dirty="0" err="1"/>
              <a:t>Нюрбинского</a:t>
            </a:r>
            <a:r>
              <a:rPr lang="ru-RU" dirty="0"/>
              <a:t> района и других природных  зон . Участок дендрария составляет 0,5 га и расположен на территории школьного двора. </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idx="4294967295"/>
          </p:nvPr>
        </p:nvSpPr>
        <p:spPr>
          <a:xfrm>
            <a:off x="0" y="500063"/>
            <a:ext cx="7772400" cy="1470025"/>
          </a:xfrm>
        </p:spPr>
        <p:txBody>
          <a:bodyPr>
            <a:normAutofit fontScale="90000"/>
          </a:bodyPr>
          <a:lstStyle/>
          <a:p>
            <a:r>
              <a:rPr lang="ru-RU" dirty="0" smtClean="0"/>
              <a:t/>
            </a:r>
            <a:br>
              <a:rPr lang="ru-RU" dirty="0" smtClean="0"/>
            </a:br>
            <a:endParaRPr lang="ru-RU" dirty="0"/>
          </a:p>
        </p:txBody>
      </p:sp>
      <p:sp>
        <p:nvSpPr>
          <p:cNvPr id="5122" name="Rectangle 2"/>
          <p:cNvSpPr>
            <a:spLocks noChangeArrowheads="1"/>
          </p:cNvSpPr>
          <p:nvPr/>
        </p:nvSpPr>
        <p:spPr bwMode="auto">
          <a:xfrm>
            <a:off x="714348" y="214290"/>
            <a:ext cx="7643866"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n-US" sz="1400" dirty="0">
              <a:solidFill>
                <a:srgbClr val="0000FF"/>
              </a:solidFill>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FF"/>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accent2">
                    <a:lumMod val="50000"/>
                  </a:schemeClr>
                </a:solidFill>
                <a:effectLst/>
                <a:latin typeface="Arial" pitchFamily="34" charset="0"/>
                <a:ea typeface="Times New Roman" pitchFamily="18" charset="0"/>
              </a:rPr>
              <a:t>Цели   проекта:</a:t>
            </a:r>
            <a:endParaRPr kumimoji="0" lang="ru-RU" b="0" i="0" u="none" strike="noStrike" cap="none" normalizeH="0" baseline="0" dirty="0" smtClean="0">
              <a:ln>
                <a:noFill/>
              </a:ln>
              <a:solidFill>
                <a:schemeClr val="accent2">
                  <a:lumMod val="50000"/>
                </a:schemeClr>
              </a:solidFill>
              <a:effectLst/>
              <a:latin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ru-RU"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создание</a:t>
            </a:r>
            <a:r>
              <a:rPr kumimoji="0" lang="ru-RU"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видового разнообразия деревьев и кустарников </a:t>
            </a:r>
            <a:r>
              <a:rPr kumimoji="0" lang="ru-RU" b="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Нюрбинского</a:t>
            </a:r>
            <a:r>
              <a:rPr kumimoji="0" lang="ru-RU"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района и других природных зон  на территории школьного участка;</a:t>
            </a:r>
            <a:endParaRPr kumimoji="0" lang="ru-RU" b="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Char char="-"/>
              <a:tabLst/>
            </a:pPr>
            <a:r>
              <a:rPr lang="ru-RU" dirty="0" smtClean="0">
                <a:latin typeface="Times New Roman" pitchFamily="18" charset="0"/>
                <a:cs typeface="Times New Roman" pitchFamily="18" charset="0"/>
              </a:rPr>
              <a:t>привитие учащимся опыт выращивания деревьев и кустарников.</a:t>
            </a:r>
            <a:endParaRPr kumimoji="0" lang="ru-RU"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endParaRPr kumimoji="0" lang="en-US" sz="1400" b="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u="none" strike="noStrike" cap="none" normalizeH="0" baseline="0" dirty="0" smtClean="0">
                <a:ln>
                  <a:noFill/>
                </a:ln>
                <a:solidFill>
                  <a:schemeClr val="accent2">
                    <a:lumMod val="50000"/>
                  </a:schemeClr>
                </a:solidFill>
                <a:effectLst/>
                <a:latin typeface="Times New Roman" pitchFamily="18" charset="0"/>
                <a:ea typeface="Times New Roman" pitchFamily="18" charset="0"/>
                <a:cs typeface="Times New Roman" pitchFamily="18" charset="0"/>
              </a:rPr>
              <a:t>Задачи проекта:</a:t>
            </a:r>
            <a:endParaRPr kumimoji="0" lang="ru-RU" sz="1100" b="0" u="none" strike="noStrike" cap="none" normalizeH="0" baseline="0" dirty="0" smtClean="0">
              <a:ln>
                <a:noFill/>
              </a:ln>
              <a:solidFill>
                <a:schemeClr val="accent2">
                  <a:lumMod val="50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-изменение  ландшафта и видового разнообразия территории;</a:t>
            </a:r>
            <a:endParaRPr kumimoji="0" lang="ru-RU" sz="20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-включение  дендрария в учебные планы;</a:t>
            </a:r>
            <a:endParaRPr kumimoji="0" lang="ru-RU" sz="20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уничтожение источников пыли и грязи в прилежащей территории;</a:t>
            </a:r>
            <a:endParaRPr kumimoji="0" lang="ru-RU" sz="20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развитие интереса к наукам естественного профиля, к опытнической и исследовательской деятельности; </a:t>
            </a:r>
            <a:endParaRPr kumimoji="0" lang="ru-RU" sz="20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-ознакомление с разнообразием древесно-кустарниковых пород;</a:t>
            </a:r>
            <a:endParaRPr kumimoji="0" lang="ru-RU" sz="20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привитие любви к природе и развитие познавательного интереса и всему нас окружающем</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у.</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714348" y="571480"/>
            <a:ext cx="7429552"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rPr>
              <a:t>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400" dirty="0">
              <a:latin typeface="Arial"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accent2">
                    <a:lumMod val="50000"/>
                  </a:schemeClr>
                </a:solidFill>
                <a:effectLst/>
                <a:latin typeface="Arial" pitchFamily="34" charset="0"/>
                <a:ea typeface="Times New Roman" pitchFamily="18" charset="0"/>
              </a:rPr>
              <a:t>Этапы проекта</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rPr>
              <a:t>I  </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этап подготовительный этап (2012-2013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rPr>
              <a:t>гг</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Проведение и защита  конкурса на лучший проект « Школьный дендрарий».  Посадка деревьев и кустарников местной флоры.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rPr>
              <a:t>II</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этап основной этап (2013-2016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rPr>
              <a:t>гг</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Посадка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rPr>
              <a:t>инорайонных</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деревьев и кустарников , культивируемых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rPr>
              <a:t>старожителями</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района. Проведение учебно-опытных  и исследовательских работ .</a:t>
            </a:r>
            <a:endParaRPr kumimoji="0" lang="ru-RU" sz="20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Arial" pitchFamily="34" charset="0"/>
                <a:ea typeface="Times New Roman" pitchFamily="18" charset="0"/>
              </a:rPr>
              <a:t> III</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этап заключительный этап (2016-2017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rPr>
              <a:t>гг</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–.Корректировка мероприятий . Усиление образовательной составляющей проекта. Составляется примерный план дальнейшей совместной работы по итогам проделанной работы</a:t>
            </a:r>
            <a:r>
              <a:rPr kumimoji="0" lang="ru-RU" sz="2000" b="0" i="0" u="none" strike="noStrike" cap="none" normalizeH="0" baseline="0" dirty="0" smtClean="0">
                <a:ln>
                  <a:noFill/>
                </a:ln>
                <a:solidFill>
                  <a:schemeClr val="tx1"/>
                </a:solidFill>
                <a:effectLst/>
                <a:latin typeface="Arial"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t>
            </a:r>
            <a:r>
              <a:rPr lang="ru-RU" b="1" dirty="0"/>
              <a:t>1.Семейство Сосновые </a:t>
            </a:r>
            <a:endParaRPr lang="ru-RU" dirty="0"/>
          </a:p>
        </p:txBody>
      </p:sp>
      <p:sp>
        <p:nvSpPr>
          <p:cNvPr id="3" name="Содержимое 2"/>
          <p:cNvSpPr>
            <a:spLocks noGrp="1"/>
          </p:cNvSpPr>
          <p:nvPr>
            <p:ph sz="half" idx="1"/>
          </p:nvPr>
        </p:nvSpPr>
        <p:spPr/>
        <p:txBody>
          <a:bodyPr/>
          <a:lstStyle/>
          <a:p>
            <a:r>
              <a:rPr lang="ru-RU" dirty="0"/>
              <a:t>Лиственница                                                                                                        </a:t>
            </a:r>
          </a:p>
          <a:p>
            <a:r>
              <a:rPr lang="ru-RU" dirty="0"/>
              <a:t> Сосна</a:t>
            </a:r>
          </a:p>
          <a:p>
            <a:r>
              <a:rPr lang="ru-RU" dirty="0"/>
              <a:t>Ель</a:t>
            </a:r>
          </a:p>
          <a:p>
            <a:r>
              <a:rPr lang="ru-RU" dirty="0"/>
              <a:t>Пихта</a:t>
            </a:r>
          </a:p>
          <a:p>
            <a:pPr>
              <a:buNone/>
            </a:pPr>
            <a:endParaRPr lang="ru-RU" dirty="0"/>
          </a:p>
        </p:txBody>
      </p:sp>
      <p:pic>
        <p:nvPicPr>
          <p:cNvPr id="5" name="Содержимое 4" descr="http://im4-tub-ru.yandex.net/i?id=85060603-12-72&amp;n=17">
            <a:hlinkClick r:id="rId2" tgtFrame="_blank"/>
          </p:cNvPr>
          <p:cNvPicPr preferRelativeResize="0">
            <a:picLocks noGrp="1" noChangeAspect="1"/>
          </p:cNvPicPr>
          <p:nvPr>
            <p:ph sz="half" idx="2"/>
          </p:nvPr>
        </p:nvPicPr>
        <p:blipFill>
          <a:blip r:embed="rId3"/>
          <a:srcRect/>
          <a:stretch>
            <a:fillRect/>
          </a:stretch>
        </p:blipFill>
        <p:spPr bwMode="auto">
          <a:xfrm>
            <a:off x="4786314" y="2000240"/>
            <a:ext cx="2688000" cy="3600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b="1" dirty="0" smtClean="0"/>
              <a:t>     2.Семейство </a:t>
            </a:r>
            <a:r>
              <a:rPr lang="ru-RU" b="1" dirty="0"/>
              <a:t>Кипарисовые</a:t>
            </a:r>
            <a:r>
              <a:rPr lang="ru-RU" dirty="0"/>
              <a:t/>
            </a:r>
            <a:br>
              <a:rPr lang="ru-RU" dirty="0"/>
            </a:br>
            <a:endParaRPr lang="ru-RU" dirty="0"/>
          </a:p>
        </p:txBody>
      </p:sp>
      <p:sp>
        <p:nvSpPr>
          <p:cNvPr id="6" name="Содержимое 5"/>
          <p:cNvSpPr>
            <a:spLocks noGrp="1"/>
          </p:cNvSpPr>
          <p:nvPr>
            <p:ph sz="half" idx="1"/>
          </p:nvPr>
        </p:nvSpPr>
        <p:spPr/>
        <p:txBody>
          <a:bodyPr/>
          <a:lstStyle/>
          <a:p>
            <a:r>
              <a:rPr lang="ru-RU" dirty="0"/>
              <a:t>Можжевельник</a:t>
            </a:r>
          </a:p>
          <a:p>
            <a:pPr>
              <a:buNone/>
            </a:pPr>
            <a:endParaRPr lang="ru-RU" dirty="0"/>
          </a:p>
        </p:txBody>
      </p:sp>
      <p:pic>
        <p:nvPicPr>
          <p:cNvPr id="8" name="Содержимое 7" descr="http://im3-tub-ru.yandex.net/i?id=11343911-20-72&amp;n=17">
            <a:hlinkClick r:id="rId2" tgtFrame="_blank"/>
          </p:cNvPr>
          <p:cNvPicPr preferRelativeResize="0">
            <a:picLocks noGrp="1" noChangeAspect="1"/>
          </p:cNvPicPr>
          <p:nvPr>
            <p:ph sz="half" idx="2"/>
          </p:nvPr>
        </p:nvPicPr>
        <p:blipFill>
          <a:blip r:embed="rId3"/>
          <a:srcRect/>
          <a:stretch>
            <a:fillRect/>
          </a:stretch>
        </p:blipFill>
        <p:spPr bwMode="auto">
          <a:xfrm>
            <a:off x="4071934" y="2357430"/>
            <a:ext cx="4800000" cy="3600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r>
              <a:rPr lang="ru-RU" b="1" dirty="0"/>
              <a:t>3.Семейство Ивовые</a:t>
            </a:r>
            <a:r>
              <a:rPr lang="ru-RU" dirty="0"/>
              <a:t/>
            </a:r>
            <a:br>
              <a:rPr lang="ru-RU" dirty="0"/>
            </a:br>
            <a:endParaRPr lang="ru-RU" dirty="0"/>
          </a:p>
        </p:txBody>
      </p:sp>
      <p:sp>
        <p:nvSpPr>
          <p:cNvPr id="6" name="Содержимое 5"/>
          <p:cNvSpPr>
            <a:spLocks noGrp="1"/>
          </p:cNvSpPr>
          <p:nvPr>
            <p:ph sz="half" idx="1"/>
          </p:nvPr>
        </p:nvSpPr>
        <p:spPr/>
        <p:txBody>
          <a:bodyPr/>
          <a:lstStyle/>
          <a:p>
            <a:r>
              <a:rPr lang="ru-RU" dirty="0"/>
              <a:t>Ива</a:t>
            </a:r>
          </a:p>
          <a:p>
            <a:r>
              <a:rPr lang="ru-RU" dirty="0"/>
              <a:t>Тополь</a:t>
            </a:r>
          </a:p>
          <a:p>
            <a:pPr>
              <a:buNone/>
            </a:pPr>
            <a:endParaRPr lang="ru-RU" dirty="0"/>
          </a:p>
        </p:txBody>
      </p:sp>
      <p:pic>
        <p:nvPicPr>
          <p:cNvPr id="8" name="Содержимое 7" descr="http://im3-tub-ru.yandex.net/i?id=22092197-02-72&amp;n=17">
            <a:hlinkClick r:id="rId2" tgtFrame="_blank"/>
          </p:cNvPr>
          <p:cNvPicPr preferRelativeResize="0">
            <a:picLocks noGrp="1" noChangeAspect="1"/>
          </p:cNvPicPr>
          <p:nvPr>
            <p:ph sz="half" idx="2"/>
          </p:nvPr>
        </p:nvPicPr>
        <p:blipFill>
          <a:blip r:embed="rId3"/>
          <a:srcRect/>
          <a:stretch>
            <a:fillRect/>
          </a:stretch>
        </p:blipFill>
        <p:spPr bwMode="auto">
          <a:xfrm>
            <a:off x="4786314" y="2000240"/>
            <a:ext cx="3600000" cy="3600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4.Семейство Березовые</a:t>
            </a:r>
            <a:r>
              <a:rPr lang="ru-RU" dirty="0"/>
              <a:t/>
            </a:r>
            <a:br>
              <a:rPr lang="ru-RU" dirty="0"/>
            </a:br>
            <a:endParaRPr lang="ru-RU" dirty="0"/>
          </a:p>
        </p:txBody>
      </p:sp>
      <p:sp>
        <p:nvSpPr>
          <p:cNvPr id="3" name="Содержимое 2"/>
          <p:cNvSpPr>
            <a:spLocks noGrp="1"/>
          </p:cNvSpPr>
          <p:nvPr>
            <p:ph sz="half" idx="1"/>
          </p:nvPr>
        </p:nvSpPr>
        <p:spPr/>
        <p:txBody>
          <a:bodyPr/>
          <a:lstStyle/>
          <a:p>
            <a:r>
              <a:rPr lang="ru-RU" dirty="0"/>
              <a:t>Береза</a:t>
            </a:r>
          </a:p>
          <a:p>
            <a:r>
              <a:rPr lang="ru-RU" dirty="0"/>
              <a:t>Ольха</a:t>
            </a:r>
          </a:p>
          <a:p>
            <a:pPr>
              <a:buNone/>
            </a:pPr>
            <a:endParaRPr lang="ru-RU" dirty="0"/>
          </a:p>
        </p:txBody>
      </p:sp>
      <p:pic>
        <p:nvPicPr>
          <p:cNvPr id="5" name="Содержимое 4" descr="http://im8-tub-ru.yandex.net/i?id=59840473-38-72&amp;n=17">
            <a:hlinkClick r:id="rId2" tgtFrame="_blank"/>
          </p:cNvPr>
          <p:cNvPicPr preferRelativeResize="0">
            <a:picLocks noGrp="1" noChangeAspect="1"/>
          </p:cNvPicPr>
          <p:nvPr>
            <p:ph sz="half" idx="2"/>
          </p:nvPr>
        </p:nvPicPr>
        <p:blipFill>
          <a:blip r:embed="rId3"/>
          <a:srcRect/>
          <a:stretch>
            <a:fillRect/>
          </a:stretch>
        </p:blipFill>
        <p:spPr bwMode="auto">
          <a:xfrm>
            <a:off x="4857752" y="1500174"/>
            <a:ext cx="3225600" cy="4320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TotalTime>
  <Words>545</Words>
  <Application>Microsoft Office PowerPoint</Application>
  <PresentationFormat>Экран (4:3)</PresentationFormat>
  <Paragraphs>55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Слайд 1</vt:lpstr>
      <vt:lpstr>Слайд 2</vt:lpstr>
      <vt:lpstr>            История проекта  </vt:lpstr>
      <vt:lpstr> </vt:lpstr>
      <vt:lpstr>Слайд 5</vt:lpstr>
      <vt:lpstr> 1.Семейство Сосновые </vt:lpstr>
      <vt:lpstr>     2.Семейство Кипарисовые </vt:lpstr>
      <vt:lpstr>3.Семейство Ивовые </vt:lpstr>
      <vt:lpstr>4.Семейство Березовые </vt:lpstr>
      <vt:lpstr>5.Семейство Розовые </vt:lpstr>
      <vt:lpstr>6.Семейство Жимолостные </vt:lpstr>
      <vt:lpstr>         Перспективы проекта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6</cp:revision>
  <dcterms:created xsi:type="dcterms:W3CDTF">2012-03-19T02:04:37Z</dcterms:created>
  <dcterms:modified xsi:type="dcterms:W3CDTF">2012-03-19T03:02:28Z</dcterms:modified>
</cp:coreProperties>
</file>